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2443C-6D50-4341-987D-9789ACE2E96B}" v="19" dt="2024-07-24T19:05:47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Bertinotti" userId="6f9210cc-f4c6-4036-8c2e-dd3192bdf474" providerId="ADAL" clId="{1BE2443C-6D50-4341-987D-9789ACE2E96B}"/>
    <pc:docChg chg="modSld">
      <pc:chgData name="Rafael Bertinotti" userId="6f9210cc-f4c6-4036-8c2e-dd3192bdf474" providerId="ADAL" clId="{1BE2443C-6D50-4341-987D-9789ACE2E96B}" dt="2024-07-24T19:54:17.782" v="1" actId="1076"/>
      <pc:docMkLst>
        <pc:docMk/>
      </pc:docMkLst>
      <pc:sldChg chg="modSp mod">
        <pc:chgData name="Rafael Bertinotti" userId="6f9210cc-f4c6-4036-8c2e-dd3192bdf474" providerId="ADAL" clId="{1BE2443C-6D50-4341-987D-9789ACE2E96B}" dt="2024-07-24T19:54:17.782" v="1" actId="1076"/>
        <pc:sldMkLst>
          <pc:docMk/>
          <pc:sldMk cId="0" sldId="257"/>
        </pc:sldMkLst>
        <pc:picChg chg="mod">
          <ac:chgData name="Rafael Bertinotti" userId="6f9210cc-f4c6-4036-8c2e-dd3192bdf474" providerId="ADAL" clId="{1BE2443C-6D50-4341-987D-9789ACE2E96B}" dt="2024-07-24T19:54:17.782" v="1" actId="1076"/>
          <ac:picMkLst>
            <pc:docMk/>
            <pc:sldMk cId="0" sldId="257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25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018943"/>
            <a:ext cx="741592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Introdução ao Power Automate</a:t>
            </a:r>
            <a:endParaRPr lang="en-US" sz="7060" dirty="0"/>
          </a:p>
        </p:txBody>
      </p:sp>
      <p:sp>
        <p:nvSpPr>
          <p:cNvPr id="6" name="Text 2"/>
          <p:cNvSpPr/>
          <p:nvPr/>
        </p:nvSpPr>
        <p:spPr>
          <a:xfrm>
            <a:off x="6350437" y="4630460"/>
            <a:ext cx="7415927" cy="22412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Power Automate é uma ferramenta da Microsoft para automação de fluxos de trabalho, permitindo que você crie soluções personalizadas para aumentar a produtividade e eficiência em sua empresa.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030" y="-246579"/>
            <a:ext cx="5712431" cy="85686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7331" y="1158835"/>
            <a:ext cx="7099221" cy="7340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79"/>
              </a:lnSpc>
              <a:buNone/>
            </a:pPr>
            <a:r>
              <a:rPr lang="en-US" sz="4623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que é o Power Automate?</a:t>
            </a:r>
            <a:endParaRPr lang="en-US" sz="4623" dirty="0"/>
          </a:p>
        </p:txBody>
      </p:sp>
      <p:sp>
        <p:nvSpPr>
          <p:cNvPr id="6" name="Shape 2"/>
          <p:cNvSpPr/>
          <p:nvPr/>
        </p:nvSpPr>
        <p:spPr>
          <a:xfrm>
            <a:off x="6267331" y="2478524"/>
            <a:ext cx="501968" cy="50196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innerShdw blurRad="114300">
              <a:schemeClr val="bg1">
                <a:lumMod val="65000"/>
              </a:schemeClr>
            </a:inn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7" name="Text 3"/>
          <p:cNvSpPr/>
          <p:nvPr/>
        </p:nvSpPr>
        <p:spPr>
          <a:xfrm>
            <a:off x="6455926" y="2553295"/>
            <a:ext cx="124778" cy="3523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77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774" dirty="0"/>
          </a:p>
        </p:txBody>
      </p:sp>
      <p:sp>
        <p:nvSpPr>
          <p:cNvPr id="8" name="Text 4"/>
          <p:cNvSpPr/>
          <p:nvPr/>
        </p:nvSpPr>
        <p:spPr>
          <a:xfrm>
            <a:off x="6992422" y="2478524"/>
            <a:ext cx="3391019" cy="3669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0"/>
              </a:lnSpc>
              <a:buNone/>
            </a:pPr>
            <a:r>
              <a:rPr lang="en-US" sz="2312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Plataforma de Automação</a:t>
            </a:r>
            <a:endParaRPr lang="en-US" sz="2312" dirty="0"/>
          </a:p>
        </p:txBody>
      </p:sp>
      <p:sp>
        <p:nvSpPr>
          <p:cNvPr id="9" name="Text 5"/>
          <p:cNvSpPr/>
          <p:nvPr/>
        </p:nvSpPr>
        <p:spPr>
          <a:xfrm>
            <a:off x="6992422" y="2979301"/>
            <a:ext cx="6857048" cy="713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1"/>
              </a:lnSpc>
              <a:buNone/>
            </a:pPr>
            <a:r>
              <a:rPr lang="en-US" sz="175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Power Automate é uma plataforma cloud que permite a automatização de tarefas e processos empresariais.</a:t>
            </a:r>
            <a:endParaRPr lang="en-US" sz="1757" dirty="0"/>
          </a:p>
        </p:txBody>
      </p:sp>
      <p:sp>
        <p:nvSpPr>
          <p:cNvPr id="10" name="Shape 6"/>
          <p:cNvSpPr/>
          <p:nvPr/>
        </p:nvSpPr>
        <p:spPr>
          <a:xfrm>
            <a:off x="6267331" y="4167307"/>
            <a:ext cx="501968" cy="50196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innerShdw blurRad="114300">
              <a:schemeClr val="bg1">
                <a:lumMod val="65000"/>
              </a:schemeClr>
            </a:inn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1" name="Text 7"/>
          <p:cNvSpPr/>
          <p:nvPr/>
        </p:nvSpPr>
        <p:spPr>
          <a:xfrm>
            <a:off x="6419612" y="4242078"/>
            <a:ext cx="197287" cy="3523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77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774" dirty="0"/>
          </a:p>
        </p:txBody>
      </p:sp>
      <p:sp>
        <p:nvSpPr>
          <p:cNvPr id="12" name="Text 8"/>
          <p:cNvSpPr/>
          <p:nvPr/>
        </p:nvSpPr>
        <p:spPr>
          <a:xfrm>
            <a:off x="6992422" y="4167307"/>
            <a:ext cx="3032998" cy="3669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0"/>
              </a:lnSpc>
              <a:buNone/>
            </a:pPr>
            <a:r>
              <a:rPr lang="en-US" sz="2312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Conexão de Aplicativos</a:t>
            </a:r>
            <a:endParaRPr lang="en-US" sz="2312" dirty="0"/>
          </a:p>
        </p:txBody>
      </p:sp>
      <p:sp>
        <p:nvSpPr>
          <p:cNvPr id="13" name="Text 9"/>
          <p:cNvSpPr/>
          <p:nvPr/>
        </p:nvSpPr>
        <p:spPr>
          <a:xfrm>
            <a:off x="6992422" y="4668083"/>
            <a:ext cx="6857048" cy="713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1"/>
              </a:lnSpc>
              <a:buNone/>
            </a:pPr>
            <a:r>
              <a:rPr lang="en-US" sz="175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Conecte diferentes aplicativos e serviços para criar fluxos de trabalho integrados e eficientes.</a:t>
            </a:r>
            <a:endParaRPr lang="en-US" sz="1757" dirty="0"/>
          </a:p>
        </p:txBody>
      </p:sp>
      <p:sp>
        <p:nvSpPr>
          <p:cNvPr id="14" name="Shape 10"/>
          <p:cNvSpPr/>
          <p:nvPr/>
        </p:nvSpPr>
        <p:spPr>
          <a:xfrm>
            <a:off x="6267331" y="5856089"/>
            <a:ext cx="501968" cy="501968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innerShdw blurRad="114300">
              <a:schemeClr val="bg1">
                <a:lumMod val="65000"/>
              </a:schemeClr>
            </a:inn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5" name="Text 11"/>
          <p:cNvSpPr/>
          <p:nvPr/>
        </p:nvSpPr>
        <p:spPr>
          <a:xfrm>
            <a:off x="6423184" y="5930860"/>
            <a:ext cx="190262" cy="3523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277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774" dirty="0"/>
          </a:p>
        </p:txBody>
      </p:sp>
      <p:sp>
        <p:nvSpPr>
          <p:cNvPr id="16" name="Text 12"/>
          <p:cNvSpPr/>
          <p:nvPr/>
        </p:nvSpPr>
        <p:spPr>
          <a:xfrm>
            <a:off x="6992422" y="5856089"/>
            <a:ext cx="2935843" cy="3669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0"/>
              </a:lnSpc>
              <a:buNone/>
            </a:pPr>
            <a:r>
              <a:rPr lang="en-US" sz="2312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Sem Código</a:t>
            </a:r>
            <a:endParaRPr lang="en-US" sz="2312" dirty="0"/>
          </a:p>
        </p:txBody>
      </p:sp>
      <p:sp>
        <p:nvSpPr>
          <p:cNvPr id="17" name="Text 13"/>
          <p:cNvSpPr/>
          <p:nvPr/>
        </p:nvSpPr>
        <p:spPr>
          <a:xfrm>
            <a:off x="6992422" y="6356866"/>
            <a:ext cx="6857048" cy="713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1"/>
              </a:lnSpc>
              <a:buNone/>
            </a:pPr>
            <a:r>
              <a:rPr lang="en-US" sz="175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Crie e implemente soluções sem a necessidade de conhecimentos avançados de programação.</a:t>
            </a:r>
            <a:endParaRPr lang="en-US" sz="175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1"/>
          <p:cNvSpPr/>
          <p:nvPr/>
        </p:nvSpPr>
        <p:spPr>
          <a:xfrm>
            <a:off x="864037" y="987623"/>
            <a:ext cx="10888742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Benefícios do uso do Power Automate</a:t>
            </a:r>
            <a:endParaRPr lang="en-US" sz="511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293501"/>
            <a:ext cx="4053840" cy="25054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5107543"/>
            <a:ext cx="3837980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Aumento da Produtividade</a:t>
            </a:r>
            <a:endParaRPr lang="en-US" sz="2558" dirty="0"/>
          </a:p>
        </p:txBody>
      </p:sp>
      <p:sp>
        <p:nvSpPr>
          <p:cNvPr id="7" name="Text 3"/>
          <p:cNvSpPr/>
          <p:nvPr/>
        </p:nvSpPr>
        <p:spPr>
          <a:xfrm>
            <a:off x="864037" y="5661660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Automatize tarefas repetitivas e libere tempo para se concentrar em atividades estratégicas.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2293501"/>
            <a:ext cx="4053959" cy="25054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8161" y="5107543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Eficiência Operacional</a:t>
            </a:r>
            <a:endParaRPr lang="en-US" sz="2558" dirty="0"/>
          </a:p>
        </p:txBody>
      </p:sp>
      <p:sp>
        <p:nvSpPr>
          <p:cNvPr id="10" name="Text 5"/>
          <p:cNvSpPr/>
          <p:nvPr/>
        </p:nvSpPr>
        <p:spPr>
          <a:xfrm>
            <a:off x="5288161" y="5661660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Melhore a precisão e a consistência dos processos, reduzindo erros humanos.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2293501"/>
            <a:ext cx="4053959" cy="25054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404" y="5107543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Escalabilidade</a:t>
            </a:r>
            <a:endParaRPr lang="en-US" sz="2558" dirty="0"/>
          </a:p>
        </p:txBody>
      </p:sp>
      <p:sp>
        <p:nvSpPr>
          <p:cNvPr id="13" name="Text 7"/>
          <p:cNvSpPr/>
          <p:nvPr/>
        </p:nvSpPr>
        <p:spPr>
          <a:xfrm>
            <a:off x="9712404" y="5661660"/>
            <a:ext cx="405395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Crie soluções escaláveis que podem ser facilmente expandidas à medida que suas necessidades mudam.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53131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5" name="Text 1"/>
          <p:cNvSpPr/>
          <p:nvPr/>
        </p:nvSpPr>
        <p:spPr>
          <a:xfrm>
            <a:off x="604837" y="475178"/>
            <a:ext cx="7934325" cy="11370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Principais casos de uso do Power Automate</a:t>
            </a:r>
            <a:endParaRPr lang="en-US" sz="3581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A9EF5AA-3036-DDD1-54B1-BF8F619A7D33}"/>
              </a:ext>
            </a:extLst>
          </p:cNvPr>
          <p:cNvGrpSpPr/>
          <p:nvPr/>
        </p:nvGrpSpPr>
        <p:grpSpPr>
          <a:xfrm>
            <a:off x="604837" y="1769581"/>
            <a:ext cx="7934325" cy="1269087"/>
            <a:chOff x="604837" y="1871424"/>
            <a:chExt cx="7934325" cy="1269087"/>
          </a:xfrm>
        </p:grpSpPr>
        <p:pic>
          <p:nvPicPr>
            <p:cNvPr id="6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837" y="1871424"/>
              <a:ext cx="431959" cy="431959"/>
            </a:xfrm>
            <a:prstGeom prst="rect">
              <a:avLst/>
            </a:prstGeom>
          </p:spPr>
        </p:pic>
        <p:sp>
          <p:nvSpPr>
            <p:cNvPr id="7" name="Text 2"/>
            <p:cNvSpPr/>
            <p:nvPr/>
          </p:nvSpPr>
          <p:spPr>
            <a:xfrm>
              <a:off x="604837" y="2476143"/>
              <a:ext cx="2273856" cy="2842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238"/>
                </a:lnSpc>
                <a:buNone/>
              </a:pPr>
              <a:r>
                <a:rPr lang="en-US" sz="1791" b="1" dirty="0">
                  <a:solidFill>
                    <a:srgbClr val="272525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Automação de E-mail</a:t>
              </a:r>
              <a:endParaRPr lang="en-US" sz="1791" dirty="0"/>
            </a:p>
          </p:txBody>
        </p:sp>
        <p:sp>
          <p:nvSpPr>
            <p:cNvPr id="8" name="Text 3"/>
            <p:cNvSpPr/>
            <p:nvPr/>
          </p:nvSpPr>
          <p:spPr>
            <a:xfrm>
              <a:off x="604837" y="2863929"/>
              <a:ext cx="7934325" cy="27658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177"/>
                </a:lnSpc>
                <a:buNone/>
              </a:pPr>
              <a:r>
                <a:rPr lang="en-US" sz="1361" dirty="0">
                  <a:solidFill>
                    <a:srgbClr val="27252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Crie fluxos de trabalho para enviar, receber e organizar emails de forma automática.</a:t>
              </a:r>
              <a:endParaRPr lang="en-US" sz="1361" dirty="0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EB5A8F5-DAD6-2FCF-E4BF-A0964E358288}"/>
              </a:ext>
            </a:extLst>
          </p:cNvPr>
          <p:cNvGrpSpPr/>
          <p:nvPr/>
        </p:nvGrpSpPr>
        <p:grpSpPr>
          <a:xfrm>
            <a:off x="604837" y="3192026"/>
            <a:ext cx="7934325" cy="1545669"/>
            <a:chOff x="604837" y="3658910"/>
            <a:chExt cx="7934325" cy="1545669"/>
          </a:xfrm>
        </p:grpSpPr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837" y="3658910"/>
              <a:ext cx="431959" cy="431959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604837" y="4263628"/>
              <a:ext cx="3163491" cy="2842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238"/>
                </a:lnSpc>
                <a:buNone/>
              </a:pPr>
              <a:r>
                <a:rPr lang="en-US" sz="1791" b="1" dirty="0">
                  <a:solidFill>
                    <a:srgbClr val="272525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Gerenciamento de Documentos</a:t>
              </a:r>
              <a:endParaRPr lang="en-US" sz="1791" dirty="0"/>
            </a:p>
          </p:txBody>
        </p:sp>
        <p:sp>
          <p:nvSpPr>
            <p:cNvPr id="11" name="Text 5"/>
            <p:cNvSpPr/>
            <p:nvPr/>
          </p:nvSpPr>
          <p:spPr>
            <a:xfrm>
              <a:off x="604837" y="4651415"/>
              <a:ext cx="7934325" cy="5531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177"/>
                </a:lnSpc>
                <a:buNone/>
              </a:pPr>
              <a:r>
                <a:rPr lang="en-US" sz="1361" dirty="0">
                  <a:solidFill>
                    <a:srgbClr val="27252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Automatize processos relacionados a aprovação, assinatura e armazenamento de documentos.</a:t>
              </a:r>
              <a:endParaRPr lang="en-US" sz="1361" dirty="0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DE42B0D-A557-1FDD-E886-3F35D041D8C8}"/>
              </a:ext>
            </a:extLst>
          </p:cNvPr>
          <p:cNvGrpSpPr/>
          <p:nvPr/>
        </p:nvGrpSpPr>
        <p:grpSpPr>
          <a:xfrm>
            <a:off x="604837" y="4935017"/>
            <a:ext cx="7934325" cy="1545669"/>
            <a:chOff x="604837" y="5722977"/>
            <a:chExt cx="7934325" cy="1545669"/>
          </a:xfrm>
        </p:grpSpPr>
        <p:pic>
          <p:nvPicPr>
            <p:cNvPr id="12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837" y="5722977"/>
              <a:ext cx="431959" cy="431959"/>
            </a:xfrm>
            <a:prstGeom prst="rect">
              <a:avLst/>
            </a:prstGeom>
          </p:spPr>
        </p:pic>
        <p:sp>
          <p:nvSpPr>
            <p:cNvPr id="13" name="Text 6"/>
            <p:cNvSpPr/>
            <p:nvPr/>
          </p:nvSpPr>
          <p:spPr>
            <a:xfrm>
              <a:off x="604837" y="6327696"/>
              <a:ext cx="2273856" cy="2842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238"/>
                </a:lnSpc>
                <a:buNone/>
              </a:pPr>
              <a:r>
                <a:rPr lang="en-US" sz="1791" b="1" dirty="0">
                  <a:solidFill>
                    <a:srgbClr val="272525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Agendamento</a:t>
              </a:r>
              <a:endParaRPr lang="en-US" sz="1791" dirty="0"/>
            </a:p>
          </p:txBody>
        </p:sp>
        <p:sp>
          <p:nvSpPr>
            <p:cNvPr id="14" name="Text 7"/>
            <p:cNvSpPr/>
            <p:nvPr/>
          </p:nvSpPr>
          <p:spPr>
            <a:xfrm>
              <a:off x="604837" y="6715482"/>
              <a:ext cx="7934325" cy="55316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177"/>
                </a:lnSpc>
                <a:buNone/>
              </a:pPr>
              <a:r>
                <a:rPr lang="en-US" sz="1361" dirty="0">
                  <a:solidFill>
                    <a:srgbClr val="27252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Automatize tarefas de agendamento, como envio de lembretes e atualização de calendários.</a:t>
              </a:r>
              <a:endParaRPr lang="en-US" sz="1361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A189077-3A05-0A60-6BE8-459B73BF6049}"/>
              </a:ext>
            </a:extLst>
          </p:cNvPr>
          <p:cNvGrpSpPr/>
          <p:nvPr/>
        </p:nvGrpSpPr>
        <p:grpSpPr>
          <a:xfrm>
            <a:off x="604837" y="6625979"/>
            <a:ext cx="7934325" cy="1269087"/>
            <a:chOff x="604837" y="7787045"/>
            <a:chExt cx="7934325" cy="1269087"/>
          </a:xfrm>
        </p:grpSpPr>
        <p:pic>
          <p:nvPicPr>
            <p:cNvPr id="15" name="Image 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837" y="7787045"/>
              <a:ext cx="431959" cy="431959"/>
            </a:xfrm>
            <a:prstGeom prst="rect">
              <a:avLst/>
            </a:prstGeom>
          </p:spPr>
        </p:pic>
        <p:sp>
          <p:nvSpPr>
            <p:cNvPr id="16" name="Text 8"/>
            <p:cNvSpPr/>
            <p:nvPr/>
          </p:nvSpPr>
          <p:spPr>
            <a:xfrm>
              <a:off x="604837" y="8391763"/>
              <a:ext cx="2273856" cy="28420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238"/>
                </a:lnSpc>
                <a:buNone/>
              </a:pPr>
              <a:r>
                <a:rPr lang="en-US" sz="1791" b="1" dirty="0">
                  <a:solidFill>
                    <a:srgbClr val="272525"/>
                  </a:solidFill>
                  <a:latin typeface="Barlow" pitchFamily="34" charset="0"/>
                  <a:ea typeface="Barlow" pitchFamily="34" charset="-122"/>
                  <a:cs typeface="Barlow" pitchFamily="34" charset="-120"/>
                </a:rPr>
                <a:t>Fluxos de Aprovação</a:t>
              </a:r>
              <a:endParaRPr lang="en-US" sz="1791" dirty="0"/>
            </a:p>
          </p:txBody>
        </p:sp>
        <p:sp>
          <p:nvSpPr>
            <p:cNvPr id="17" name="Text 9"/>
            <p:cNvSpPr/>
            <p:nvPr/>
          </p:nvSpPr>
          <p:spPr>
            <a:xfrm>
              <a:off x="604837" y="8779550"/>
              <a:ext cx="7934325" cy="276582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177"/>
                </a:lnSpc>
                <a:buNone/>
              </a:pPr>
              <a:r>
                <a:rPr lang="en-US" sz="1361" dirty="0">
                  <a:solidFill>
                    <a:srgbClr val="272525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Crie fluxos de aprovação personalizados para atender às necessidades de sua organização.</a:t>
              </a:r>
              <a:endParaRPr lang="en-US" sz="1361" dirty="0"/>
            </a:p>
          </p:txBody>
        </p:sp>
      </p:grpSp>
      <p:pic>
        <p:nvPicPr>
          <p:cNvPr id="18" name="Image 6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0"/>
            <a:ext cx="5486400" cy="9531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584597"/>
            <a:ext cx="7934325" cy="11370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Fluxos de trabalho comuns no Power Automate</a:t>
            </a:r>
            <a:endParaRPr lang="en-US" sz="3581" dirty="0"/>
          </a:p>
        </p:txBody>
      </p:sp>
      <p:sp>
        <p:nvSpPr>
          <p:cNvPr id="6" name="Shape 2"/>
          <p:cNvSpPr/>
          <p:nvPr/>
        </p:nvSpPr>
        <p:spPr>
          <a:xfrm>
            <a:off x="6339721" y="1980843"/>
            <a:ext cx="21550" cy="5664160"/>
          </a:xfrm>
          <a:prstGeom prst="roundRect">
            <a:avLst>
              <a:gd name="adj" fmla="val 721761"/>
            </a:avLst>
          </a:prstGeom>
          <a:solidFill>
            <a:srgbClr val="DBDDEA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7" name="Shape 3"/>
          <p:cNvSpPr/>
          <p:nvPr/>
        </p:nvSpPr>
        <p:spPr>
          <a:xfrm>
            <a:off x="6544806" y="2358688"/>
            <a:ext cx="604837" cy="21550"/>
          </a:xfrm>
          <a:prstGeom prst="roundRect">
            <a:avLst>
              <a:gd name="adj" fmla="val 721761"/>
            </a:avLst>
          </a:prstGeom>
          <a:solidFill>
            <a:srgbClr val="DBDDEA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8" name="Shape 4"/>
          <p:cNvSpPr/>
          <p:nvPr/>
        </p:nvSpPr>
        <p:spPr>
          <a:xfrm>
            <a:off x="6156067" y="2175153"/>
            <a:ext cx="388739" cy="388739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  <a:effectLst>
            <a:innerShdw blurRad="114300">
              <a:schemeClr val="bg1">
                <a:lumMod val="75000"/>
              </a:schemeClr>
            </a:inn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9" name="Text 5"/>
          <p:cNvSpPr/>
          <p:nvPr/>
        </p:nvSpPr>
        <p:spPr>
          <a:xfrm>
            <a:off x="6302038" y="2233017"/>
            <a:ext cx="9667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149" dirty="0"/>
          </a:p>
        </p:txBody>
      </p:sp>
      <p:sp>
        <p:nvSpPr>
          <p:cNvPr id="10" name="Text 6"/>
          <p:cNvSpPr/>
          <p:nvPr/>
        </p:nvSpPr>
        <p:spPr>
          <a:xfrm>
            <a:off x="7300913" y="2153603"/>
            <a:ext cx="240589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Aprovação de Despesas</a:t>
            </a:r>
            <a:endParaRPr lang="en-US" sz="1791" dirty="0"/>
          </a:p>
        </p:txBody>
      </p:sp>
      <p:sp>
        <p:nvSpPr>
          <p:cNvPr id="11" name="Text 7"/>
          <p:cNvSpPr/>
          <p:nvPr/>
        </p:nvSpPr>
        <p:spPr>
          <a:xfrm>
            <a:off x="7300913" y="254138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Automatize o processo de aprovação de despesas, desde o envio da solicitação até o pagamento.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544806" y="3817918"/>
            <a:ext cx="604837" cy="21550"/>
          </a:xfrm>
          <a:prstGeom prst="roundRect">
            <a:avLst>
              <a:gd name="adj" fmla="val 721761"/>
            </a:avLst>
          </a:prstGeom>
          <a:solidFill>
            <a:srgbClr val="DBDDEA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3" name="Shape 9"/>
          <p:cNvSpPr/>
          <p:nvPr/>
        </p:nvSpPr>
        <p:spPr>
          <a:xfrm>
            <a:off x="6156067" y="3634383"/>
            <a:ext cx="388739" cy="388739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  <a:effectLst>
            <a:innerShdw blurRad="114300">
              <a:schemeClr val="bg1">
                <a:lumMod val="75000"/>
              </a:schemeClr>
            </a:inn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4" name="Text 10"/>
          <p:cNvSpPr/>
          <p:nvPr/>
        </p:nvSpPr>
        <p:spPr>
          <a:xfrm>
            <a:off x="6274058" y="3692247"/>
            <a:ext cx="15275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149" dirty="0"/>
          </a:p>
        </p:txBody>
      </p:sp>
      <p:sp>
        <p:nvSpPr>
          <p:cNvPr id="15" name="Text 11"/>
          <p:cNvSpPr/>
          <p:nvPr/>
        </p:nvSpPr>
        <p:spPr>
          <a:xfrm>
            <a:off x="7300913" y="3612833"/>
            <a:ext cx="347650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Onboarding de Novos Funcionários</a:t>
            </a:r>
            <a:endParaRPr lang="en-US" sz="1791" dirty="0"/>
          </a:p>
        </p:txBody>
      </p:sp>
      <p:sp>
        <p:nvSpPr>
          <p:cNvPr id="16" name="Text 12"/>
          <p:cNvSpPr/>
          <p:nvPr/>
        </p:nvSpPr>
        <p:spPr>
          <a:xfrm>
            <a:off x="7300913" y="400061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Crie um fluxo de trabalho para gerenciar todo o processo de integração de novos colaboradores.</a:t>
            </a:r>
            <a:endParaRPr lang="en-US" sz="1361" dirty="0"/>
          </a:p>
        </p:txBody>
      </p:sp>
      <p:sp>
        <p:nvSpPr>
          <p:cNvPr id="17" name="Shape 13"/>
          <p:cNvSpPr/>
          <p:nvPr/>
        </p:nvSpPr>
        <p:spPr>
          <a:xfrm>
            <a:off x="6544806" y="5277148"/>
            <a:ext cx="604837" cy="21550"/>
          </a:xfrm>
          <a:prstGeom prst="roundRect">
            <a:avLst>
              <a:gd name="adj" fmla="val 721761"/>
            </a:avLst>
          </a:prstGeom>
          <a:solidFill>
            <a:srgbClr val="DBDDEA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8" name="Shape 14"/>
          <p:cNvSpPr/>
          <p:nvPr/>
        </p:nvSpPr>
        <p:spPr>
          <a:xfrm>
            <a:off x="6156067" y="5093613"/>
            <a:ext cx="388739" cy="388739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  <a:effectLst>
            <a:innerShdw blurRad="114300">
              <a:schemeClr val="bg1">
                <a:lumMod val="75000"/>
              </a:schemeClr>
            </a:inn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9" name="Text 15"/>
          <p:cNvSpPr/>
          <p:nvPr/>
        </p:nvSpPr>
        <p:spPr>
          <a:xfrm>
            <a:off x="6276677" y="5151477"/>
            <a:ext cx="147399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149" dirty="0"/>
          </a:p>
        </p:txBody>
      </p:sp>
      <p:sp>
        <p:nvSpPr>
          <p:cNvPr id="20" name="Text 16"/>
          <p:cNvSpPr/>
          <p:nvPr/>
        </p:nvSpPr>
        <p:spPr>
          <a:xfrm>
            <a:off x="7300913" y="5072063"/>
            <a:ext cx="3611404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Atualização de relatório do Power BI</a:t>
            </a:r>
            <a:endParaRPr lang="en-US" sz="1791" dirty="0"/>
          </a:p>
        </p:txBody>
      </p:sp>
      <p:sp>
        <p:nvSpPr>
          <p:cNvPr id="21" name="Text 17"/>
          <p:cNvSpPr/>
          <p:nvPr/>
        </p:nvSpPr>
        <p:spPr>
          <a:xfrm>
            <a:off x="7300913" y="545984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Automatize a atualização de relatórios com base em gatilhos ou ações pré-definidas.</a:t>
            </a:r>
            <a:endParaRPr lang="en-US" sz="1361" dirty="0"/>
          </a:p>
        </p:txBody>
      </p:sp>
      <p:sp>
        <p:nvSpPr>
          <p:cNvPr id="22" name="Shape 18"/>
          <p:cNvSpPr/>
          <p:nvPr/>
        </p:nvSpPr>
        <p:spPr>
          <a:xfrm>
            <a:off x="6544806" y="6736378"/>
            <a:ext cx="604837" cy="21550"/>
          </a:xfrm>
          <a:prstGeom prst="roundRect">
            <a:avLst>
              <a:gd name="adj" fmla="val 721761"/>
            </a:avLst>
          </a:prstGeom>
          <a:solidFill>
            <a:srgbClr val="DBDDEA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23" name="Shape 19"/>
          <p:cNvSpPr/>
          <p:nvPr/>
        </p:nvSpPr>
        <p:spPr>
          <a:xfrm>
            <a:off x="6156067" y="6552843"/>
            <a:ext cx="388739" cy="388739"/>
          </a:xfrm>
          <a:prstGeom prst="roundRect">
            <a:avLst>
              <a:gd name="adj" fmla="val 40011"/>
            </a:avLst>
          </a:prstGeom>
          <a:solidFill>
            <a:srgbClr val="EEEFF5"/>
          </a:solidFill>
          <a:ln/>
          <a:effectLst>
            <a:innerShdw blurRad="114300">
              <a:schemeClr val="bg1">
                <a:lumMod val="75000"/>
              </a:schemeClr>
            </a:inn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24" name="Text 20"/>
          <p:cNvSpPr/>
          <p:nvPr/>
        </p:nvSpPr>
        <p:spPr>
          <a:xfrm>
            <a:off x="6267867" y="6610707"/>
            <a:ext cx="1651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149" dirty="0"/>
          </a:p>
        </p:txBody>
      </p:sp>
      <p:sp>
        <p:nvSpPr>
          <p:cNvPr id="25" name="Text 21"/>
          <p:cNvSpPr/>
          <p:nvPr/>
        </p:nvSpPr>
        <p:spPr>
          <a:xfrm>
            <a:off x="7300913" y="6531293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Criação de RPAs</a:t>
            </a:r>
            <a:endParaRPr lang="en-US" sz="1791" dirty="0"/>
          </a:p>
        </p:txBody>
      </p:sp>
      <p:sp>
        <p:nvSpPr>
          <p:cNvPr id="26" name="Text 22"/>
          <p:cNvSpPr/>
          <p:nvPr/>
        </p:nvSpPr>
        <p:spPr>
          <a:xfrm>
            <a:off x="7300913" y="691907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Crie RPAs para automatizar um trabalho operacional de rotina e aumente sua produtividade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268" y="914638"/>
            <a:ext cx="7901464" cy="11680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8"/>
              </a:lnSpc>
              <a:buNone/>
            </a:pPr>
            <a:r>
              <a:rPr lang="en-US" sz="367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Conectores e integrações do Power Automate</a:t>
            </a:r>
            <a:endParaRPr lang="en-US" sz="3678" dirty="0"/>
          </a:p>
        </p:txBody>
      </p:sp>
      <p:sp>
        <p:nvSpPr>
          <p:cNvPr id="6" name="Shape 2"/>
          <p:cNvSpPr/>
          <p:nvPr/>
        </p:nvSpPr>
        <p:spPr>
          <a:xfrm>
            <a:off x="621268" y="2348865"/>
            <a:ext cx="7901464" cy="1037392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7" name="Text 3"/>
          <p:cNvSpPr/>
          <p:nvPr/>
        </p:nvSpPr>
        <p:spPr>
          <a:xfrm>
            <a:off x="798790" y="2526387"/>
            <a:ext cx="2335768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Microsoft 365</a:t>
            </a:r>
            <a:endParaRPr lang="en-US" sz="1839" dirty="0"/>
          </a:p>
        </p:txBody>
      </p:sp>
      <p:sp>
        <p:nvSpPr>
          <p:cNvPr id="8" name="Text 4"/>
          <p:cNvSpPr/>
          <p:nvPr/>
        </p:nvSpPr>
        <p:spPr>
          <a:xfrm>
            <a:off x="798790" y="2924770"/>
            <a:ext cx="7546419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7"/>
              </a:lnSpc>
              <a:buNone/>
            </a:pPr>
            <a:r>
              <a:rPr lang="en-US" sz="139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Integre com aplicativos como SharePoint, OneDrive, Outlook e muito mais.</a:t>
            </a:r>
            <a:endParaRPr lang="en-US" sz="1398" dirty="0"/>
          </a:p>
        </p:txBody>
      </p:sp>
      <p:sp>
        <p:nvSpPr>
          <p:cNvPr id="9" name="Shape 5"/>
          <p:cNvSpPr/>
          <p:nvPr/>
        </p:nvSpPr>
        <p:spPr>
          <a:xfrm>
            <a:off x="621268" y="3563779"/>
            <a:ext cx="7901464" cy="1321356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2" name="Shape 8"/>
          <p:cNvSpPr/>
          <p:nvPr/>
        </p:nvSpPr>
        <p:spPr>
          <a:xfrm>
            <a:off x="621268" y="5062657"/>
            <a:ext cx="7901464" cy="1037392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3" name="Text 9"/>
          <p:cNvSpPr/>
          <p:nvPr/>
        </p:nvSpPr>
        <p:spPr>
          <a:xfrm>
            <a:off x="798790" y="3698636"/>
            <a:ext cx="2335768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Serviços de Nuvem</a:t>
            </a:r>
            <a:endParaRPr lang="en-US" sz="1839" dirty="0"/>
          </a:p>
        </p:txBody>
      </p:sp>
      <p:sp>
        <p:nvSpPr>
          <p:cNvPr id="14" name="Text 10"/>
          <p:cNvSpPr/>
          <p:nvPr/>
        </p:nvSpPr>
        <p:spPr>
          <a:xfrm>
            <a:off x="798790" y="4097019"/>
            <a:ext cx="7546419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7"/>
              </a:lnSpc>
              <a:buNone/>
            </a:pPr>
            <a:r>
              <a:rPr lang="en-US" sz="139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Integre-se com serviços de armazenamento, colaboração e produtividade na nuvem.</a:t>
            </a:r>
            <a:endParaRPr lang="en-US" sz="1398" dirty="0"/>
          </a:p>
        </p:txBody>
      </p:sp>
      <p:sp>
        <p:nvSpPr>
          <p:cNvPr id="15" name="Shape 11"/>
          <p:cNvSpPr/>
          <p:nvPr/>
        </p:nvSpPr>
        <p:spPr>
          <a:xfrm>
            <a:off x="621268" y="5627882"/>
            <a:ext cx="7901464" cy="1037392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6" name="Text 12"/>
          <p:cNvSpPr/>
          <p:nvPr/>
        </p:nvSpPr>
        <p:spPr>
          <a:xfrm>
            <a:off x="798790" y="4843024"/>
            <a:ext cx="2335768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272525"/>
                </a:solidFill>
                <a:latin typeface="Barlow" pitchFamily="34" charset="0"/>
              </a:rPr>
              <a:t>Operações com Dados</a:t>
            </a:r>
            <a:endParaRPr lang="en-US" sz="1839" dirty="0"/>
          </a:p>
        </p:txBody>
      </p:sp>
      <p:sp>
        <p:nvSpPr>
          <p:cNvPr id="17" name="Text 13"/>
          <p:cNvSpPr/>
          <p:nvPr/>
        </p:nvSpPr>
        <p:spPr>
          <a:xfrm>
            <a:off x="798790" y="5241407"/>
            <a:ext cx="7546419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7"/>
              </a:lnSpc>
              <a:buNone/>
            </a:pPr>
            <a:r>
              <a:rPr lang="en-US" sz="139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Filtre, Selecione, Analise e componha dados utilizando operações de dados</a:t>
            </a:r>
            <a:endParaRPr lang="en-US" sz="1398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C57412AA-BD7E-1534-06B3-DE4F499074BB}"/>
              </a:ext>
            </a:extLst>
          </p:cNvPr>
          <p:cNvSpPr/>
          <p:nvPr/>
        </p:nvSpPr>
        <p:spPr>
          <a:xfrm>
            <a:off x="798790" y="5967048"/>
            <a:ext cx="2335768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Centenas de conectores</a:t>
            </a:r>
            <a:endParaRPr lang="en-US" sz="1839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16D792BC-D802-F617-C9FC-3047DD4F57AD}"/>
              </a:ext>
            </a:extLst>
          </p:cNvPr>
          <p:cNvSpPr/>
          <p:nvPr/>
        </p:nvSpPr>
        <p:spPr>
          <a:xfrm>
            <a:off x="798790" y="6365431"/>
            <a:ext cx="7392709" cy="792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7"/>
              </a:lnSpc>
              <a:buNone/>
            </a:pPr>
            <a:r>
              <a:rPr lang="en-US" sz="1398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Existem muitos e muitos conectores disponíveis para possibilitar uma diversidade</a:t>
            </a:r>
          </a:p>
          <a:p>
            <a:pPr marL="0" indent="0">
              <a:lnSpc>
                <a:spcPts val="2237"/>
              </a:lnSpc>
              <a:buNone/>
            </a:pPr>
            <a:r>
              <a:rPr lang="en-US" sz="1398" dirty="0">
                <a:solidFill>
                  <a:srgbClr val="272525"/>
                </a:solidFill>
                <a:latin typeface="Montserrat" pitchFamily="34" charset="0"/>
              </a:rPr>
              <a:t>gigantesca de automações.</a:t>
            </a:r>
            <a:endParaRPr lang="en-US" sz="139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4294" y="6905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3977" y="578763"/>
            <a:ext cx="7908846" cy="1160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1"/>
              </a:lnSpc>
              <a:buNone/>
            </a:pPr>
            <a:r>
              <a:rPr lang="en-US" sz="3657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Criando seus primeiros fluxos de trabalho</a:t>
            </a:r>
            <a:endParaRPr lang="en-US" sz="3657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77" y="2004298"/>
            <a:ext cx="882253" cy="14116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250906" y="2180749"/>
            <a:ext cx="2572703" cy="290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5"/>
              </a:lnSpc>
              <a:buNone/>
            </a:pPr>
            <a:r>
              <a:rPr lang="en-US" sz="182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Identificar Necessidades</a:t>
            </a:r>
            <a:endParaRPr lang="en-US" sz="1828" dirty="0"/>
          </a:p>
        </p:txBody>
      </p:sp>
      <p:sp>
        <p:nvSpPr>
          <p:cNvPr id="8" name="Text 3"/>
          <p:cNvSpPr/>
          <p:nvPr/>
        </p:nvSpPr>
        <p:spPr>
          <a:xfrm>
            <a:off x="7250906" y="2576751"/>
            <a:ext cx="6761917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Analise os processos da sua empresa e identifique oportunidades de automação.</a:t>
            </a:r>
            <a:endParaRPr lang="en-US" sz="138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977" y="3415903"/>
            <a:ext cx="882253" cy="141160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250906" y="3592354"/>
            <a:ext cx="2321838" cy="290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5"/>
              </a:lnSpc>
              <a:buNone/>
            </a:pPr>
            <a:r>
              <a:rPr lang="en-US" sz="182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Planejar o Fluxo</a:t>
            </a:r>
            <a:endParaRPr lang="en-US" sz="1828" dirty="0"/>
          </a:p>
        </p:txBody>
      </p:sp>
      <p:sp>
        <p:nvSpPr>
          <p:cNvPr id="11" name="Text 5"/>
          <p:cNvSpPr/>
          <p:nvPr/>
        </p:nvSpPr>
        <p:spPr>
          <a:xfrm>
            <a:off x="7250906" y="3988356"/>
            <a:ext cx="6761917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Desenhe o fluxo de trabalho desejado, definindo as etapas e as ações necessárias.</a:t>
            </a:r>
            <a:endParaRPr lang="en-US" sz="138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977" y="4827508"/>
            <a:ext cx="882253" cy="141160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250906" y="5003959"/>
            <a:ext cx="2321838" cy="290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5"/>
              </a:lnSpc>
              <a:buNone/>
            </a:pPr>
            <a:r>
              <a:rPr lang="en-US" sz="182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Construir o Fluxo</a:t>
            </a:r>
            <a:endParaRPr lang="en-US" sz="1828" dirty="0"/>
          </a:p>
        </p:txBody>
      </p:sp>
      <p:sp>
        <p:nvSpPr>
          <p:cNvPr id="14" name="Text 7"/>
          <p:cNvSpPr/>
          <p:nvPr/>
        </p:nvSpPr>
        <p:spPr>
          <a:xfrm>
            <a:off x="7250906" y="5399961"/>
            <a:ext cx="6761917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a interface do Power Automate para criar e implementar seu primeiro fluxo de trabalho.</a:t>
            </a:r>
            <a:endParaRPr lang="en-US" sz="138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3977" y="6239113"/>
            <a:ext cx="882253" cy="141160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250906" y="6415564"/>
            <a:ext cx="2415540" cy="290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5"/>
              </a:lnSpc>
              <a:buNone/>
            </a:pPr>
            <a:r>
              <a:rPr lang="en-US" sz="182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Testar e Ajustar o Fluxo</a:t>
            </a:r>
            <a:endParaRPr lang="en-US" sz="1828" dirty="0"/>
          </a:p>
        </p:txBody>
      </p:sp>
      <p:sp>
        <p:nvSpPr>
          <p:cNvPr id="17" name="Text 9"/>
          <p:cNvSpPr/>
          <p:nvPr/>
        </p:nvSpPr>
        <p:spPr>
          <a:xfrm>
            <a:off x="7250906" y="6811566"/>
            <a:ext cx="6761917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Faça os testes de funcionamento e ajuste o funcionamento do fluxo caso necessário.</a:t>
            </a:r>
            <a:endParaRPr lang="en-US" sz="1389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35F5507-E5DD-5126-114B-EF715988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8651" y="2007273"/>
            <a:ext cx="992903" cy="57114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458</Words>
  <Application>Microsoft Office PowerPoint</Application>
  <PresentationFormat>Personalizar</PresentationFormat>
  <Paragraphs>67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Barlow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Rafael Bertinotti</cp:lastModifiedBy>
  <cp:revision>5</cp:revision>
  <dcterms:created xsi:type="dcterms:W3CDTF">2024-07-23T19:56:21Z</dcterms:created>
  <dcterms:modified xsi:type="dcterms:W3CDTF">2024-07-24T19:54:18Z</dcterms:modified>
</cp:coreProperties>
</file>